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5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172A-4682-42CD-AD2E-AE92F4EBE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65550-AA26-4C7D-A26C-968E0A727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F0EC-1C0D-4B8D-A93C-5D85C1D5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5623D-0871-4F63-BC46-1216748B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36CFC-C1CC-40F6-9428-DA71628C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5035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A1812-E730-49F1-8BE1-5C8FE12E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1EF1E-1F0E-46FE-8FAD-4DF0F50A7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D8EE7-83C1-40B7-BB41-490CD86AC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6322-0868-4689-BF29-EF4660D1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6D5AC-DC2B-492B-86E8-6EEA14C97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16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D1788E-7D77-4599-823C-9D391F9A5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E335E-1488-4CDE-9670-5C8F01067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FBDC-B10C-4807-9A0B-997217A4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0A91-0479-4398-A54D-4A259A04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A6046-5179-4737-8C86-8BBB4504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537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D68E-71EC-4AFB-B514-5226A031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85CA-DFF2-4813-A900-C0172E65D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6610C-298A-4DB8-BD8B-05C6B493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E9A04-DF45-43FF-8114-1A8CD72E8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DB833-6B2F-4013-A477-BAD09A0D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9607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A0C7-915C-4122-87E4-4449A3F4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2A377-BAC6-43C5-BD0D-95B06CAC2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7DE2-4A27-4793-9B20-5CB64B07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D4A00-DCB9-4E94-8163-DE35BBD9A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EFB15-BDF0-42A8-B1B3-0C962F73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673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CF0D-A6AA-486C-BBC2-D6E3D6C4A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04A24-E573-4E3F-A968-5304E5DF9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EB54D-C466-46A2-847F-8D8DCC860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CB583-96FE-4856-91AA-50A6ED1E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F83C0-DCB9-44B4-BA66-5230DFC28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9A596-3FF1-4DC1-9E53-81DA73BDA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112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06EA-72B4-442C-920A-12D3440E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AB170-20AC-4E1C-AEFF-22E037178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89400-2748-47F8-BFDD-C25B289AA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68303-4A23-4EB4-BAE8-05FABA8A7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4018E-395C-4A3D-BEC7-54873CAC9E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59DC9A-A105-4567-B493-FDF18862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9822B-1773-4689-9DAB-A74E41FE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1749C-8919-4264-B5B0-46F051A1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52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3174-7797-42B9-BB46-25982411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C3A82C-0180-4DB4-B3C3-E21AA7C6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E53A7-3270-4580-A2C0-63C339D3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EDD51-E487-4B17-9AAD-82C17A68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15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087ADD-7883-4514-AD2F-51231697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29D44F-CDA0-436E-858D-8F482BA3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F1197-4896-4BB1-8E75-3EA65C49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42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78CF-9EA2-442F-AE94-71CDA453D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76C-7FDA-4D65-A280-CD3000AC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B05F2-C750-419C-B4BB-52C9C40FB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6BE54-9AAF-4813-8C44-C6816A0F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10CF0-783B-4EC6-8EDB-94C6B23A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56D60-28D7-4254-89E2-C27A3D0D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44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85D4-716C-4B75-91E3-E18322C9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DACCA-842F-4FED-A296-12BA3149A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04BAA-B2D8-4B04-B831-7152678F6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25233-EB26-4DFC-A871-82CD72CC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29D59-FB85-441B-87D1-74452CEA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F14F1-DC20-493F-BEAC-29037D09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555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43C96-FE07-47DB-850F-9C794140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28494-27DD-45DE-9894-CB458472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C9A83-DF26-449C-87E1-8B939E823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12C37-8D6F-456D-9EFE-E97D7E74B9DE}" type="datetimeFigureOut">
              <a:rPr lang="en-CA" smtClean="0"/>
              <a:t>2020-03-20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C3C25-4E60-4DDF-BC0D-D2A545724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23152-0340-4773-9941-BA808E274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14262-D3E0-4E65-BA4B-A63EFA822C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46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water, clock, tower&#10;&#10;Description automatically generated">
            <a:extLst>
              <a:ext uri="{FF2B5EF4-FFF2-40B4-BE49-F238E27FC236}">
                <a16:creationId xmlns:a16="http://schemas.microsoft.com/office/drawing/2014/main" id="{211B847A-5F71-4E51-86CC-BED15DB2A3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E68EF-D22B-4B7A-9EF0-CEF30300C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543" y="554804"/>
            <a:ext cx="10261600" cy="2125561"/>
          </a:xfrm>
        </p:spPr>
        <p:txBody>
          <a:bodyPr>
            <a:normAutofit fontScale="90000"/>
          </a:bodyPr>
          <a:lstStyle/>
          <a:p>
            <a:pPr algn="l"/>
            <a:r>
              <a:rPr lang="en-CA" sz="96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Harry P" panose="00000400000000000000" pitchFamily="2" charset="0"/>
              </a:rPr>
              <a:t>HOGWARTS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A49C8-F6A6-4ADF-9911-B1D5D95CA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0302" y="2585225"/>
            <a:ext cx="4839982" cy="989899"/>
          </a:xfrm>
        </p:spPr>
        <p:txBody>
          <a:bodyPr>
            <a:normAutofit/>
          </a:bodyPr>
          <a:lstStyle/>
          <a:p>
            <a:pPr algn="l"/>
            <a:r>
              <a:rPr lang="en-CA" sz="3600" dirty="0">
                <a:latin typeface="Harry P" panose="00000400000000000000" pitchFamily="2" charset="0"/>
              </a:rPr>
              <a:t>Beginner Wizard Class</a:t>
            </a:r>
          </a:p>
        </p:txBody>
      </p:sp>
    </p:spTree>
    <p:extLst>
      <p:ext uri="{BB962C8B-B14F-4D97-AF65-F5344CB8AC3E}">
        <p14:creationId xmlns:p14="http://schemas.microsoft.com/office/powerpoint/2010/main" val="4180142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2376-5284-407D-858B-90CE2AA7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165" y="-81887"/>
            <a:ext cx="7663670" cy="1153177"/>
          </a:xfrm>
        </p:spPr>
        <p:txBody>
          <a:bodyPr>
            <a:normAutofit/>
          </a:bodyPr>
          <a:lstStyle/>
          <a:p>
            <a:pPr algn="ctr"/>
            <a:r>
              <a:rPr lang="en-CA" sz="4400" dirty="0">
                <a:latin typeface="Harry P" panose="00000400000000000000" pitchFamily="2" charset="0"/>
              </a:rPr>
              <a:t>Using a join instead of an f-string </a:t>
            </a:r>
          </a:p>
        </p:txBody>
      </p:sp>
      <p:pic>
        <p:nvPicPr>
          <p:cNvPr id="6" name="Content Placeholder 5" descr="A picture containing person, table, indoor, front&#10;&#10;Description automatically generated">
            <a:extLst>
              <a:ext uri="{FF2B5EF4-FFF2-40B4-BE49-F238E27FC236}">
                <a16:creationId xmlns:a16="http://schemas.microsoft.com/office/drawing/2014/main" id="{43359B5B-58B6-43E7-B348-4E8C190E7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" y="1725964"/>
            <a:ext cx="5511574" cy="3672086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AA68E6-C671-413F-BB88-F0287A99D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06240"/>
            <a:ext cx="5989839" cy="102116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179D6C-2182-4FE3-B899-26F946111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7408"/>
            <a:ext cx="5989839" cy="9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1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61D278-F503-4703-8F40-FDD456C5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6600" dirty="0">
                <a:latin typeface="Harry P" panose="00000400000000000000" pitchFamily="2" charset="0"/>
              </a:rPr>
              <a:t>Whitespace and strip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D9552-3BCB-463E-AC20-5ED30C1E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88787"/>
            <a:ext cx="2150660" cy="4351338"/>
          </a:xfrm>
        </p:spPr>
        <p:txBody>
          <a:bodyPr/>
          <a:lstStyle/>
          <a:p>
            <a:r>
              <a:rPr lang="en-CA" sz="3600" b="1" dirty="0">
                <a:latin typeface="Gabriola" panose="04040605051002020D02" pitchFamily="82" charset="0"/>
              </a:rPr>
              <a:t>.</a:t>
            </a:r>
            <a:r>
              <a:rPr lang="en-CA" sz="3600" b="1" dirty="0" err="1">
                <a:latin typeface="Gabriola" panose="04040605051002020D02" pitchFamily="82" charset="0"/>
              </a:rPr>
              <a:t>rstrip</a:t>
            </a:r>
            <a:r>
              <a:rPr lang="en-CA" sz="3600" b="1" dirty="0">
                <a:latin typeface="Gabriola" panose="04040605051002020D02" pitchFamily="82" charset="0"/>
              </a:rPr>
              <a:t>()</a:t>
            </a:r>
          </a:p>
          <a:p>
            <a:r>
              <a:rPr lang="en-CA" sz="3600" b="1" dirty="0">
                <a:latin typeface="Gabriola" panose="04040605051002020D02" pitchFamily="82" charset="0"/>
              </a:rPr>
              <a:t>.</a:t>
            </a:r>
            <a:r>
              <a:rPr lang="en-CA" sz="3600" b="1" dirty="0" err="1">
                <a:latin typeface="Gabriola" panose="04040605051002020D02" pitchFamily="82" charset="0"/>
              </a:rPr>
              <a:t>lstrip</a:t>
            </a:r>
            <a:r>
              <a:rPr lang="en-CA" sz="3600" b="1" dirty="0">
                <a:latin typeface="Gabriola" panose="04040605051002020D02" pitchFamily="82" charset="0"/>
              </a:rPr>
              <a:t>()</a:t>
            </a:r>
          </a:p>
          <a:p>
            <a:r>
              <a:rPr lang="en-CA" sz="3600" b="1" dirty="0">
                <a:latin typeface="Gabriola" panose="04040605051002020D02" pitchFamily="82" charset="0"/>
              </a:rPr>
              <a:t>.strip()</a:t>
            </a:r>
          </a:p>
          <a:p>
            <a:r>
              <a:rPr lang="en-CA" sz="3600" b="1" dirty="0">
                <a:latin typeface="Gabriola" panose="04040605051002020D02" pitchFamily="82" charset="0"/>
              </a:rPr>
              <a:t>\n</a:t>
            </a:r>
          </a:p>
          <a:p>
            <a:r>
              <a:rPr lang="en-CA" sz="3600" b="1" dirty="0">
                <a:latin typeface="Gabriola" panose="04040605051002020D02" pitchFamily="82" charset="0"/>
              </a:rPr>
              <a:t>\t</a:t>
            </a:r>
          </a:p>
          <a:p>
            <a:endParaRPr lang="en-CA" sz="3600" b="1" dirty="0">
              <a:latin typeface="Gabriola" panose="04040605051002020D02" pitchFamily="82" charset="0"/>
            </a:endParaRPr>
          </a:p>
          <a:p>
            <a:endParaRPr lang="en-CA" dirty="0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3234F3C-06A5-4007-81DE-A21A8299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11" y="1588787"/>
            <a:ext cx="6615087" cy="1840364"/>
          </a:xfrm>
          <a:prstGeom prst="rect">
            <a:avLst/>
          </a:prstGeom>
        </p:spPr>
      </p:pic>
      <p:pic>
        <p:nvPicPr>
          <p:cNvPr id="7" name="Picture 6" descr="A screen shot of a person&#10;&#10;Description automatically generated">
            <a:extLst>
              <a:ext uri="{FF2B5EF4-FFF2-40B4-BE49-F238E27FC236}">
                <a16:creationId xmlns:a16="http://schemas.microsoft.com/office/drawing/2014/main" id="{A347BF84-CDEA-4D07-80EA-6215EF9A9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11" y="3429000"/>
            <a:ext cx="5915599" cy="2258940"/>
          </a:xfrm>
          <a:prstGeom prst="rect">
            <a:avLst/>
          </a:prstGeom>
        </p:spPr>
      </p:pic>
      <p:pic>
        <p:nvPicPr>
          <p:cNvPr id="9" name="Picture 8" descr="A group of people looking at each other&#10;&#10;Description automatically generated">
            <a:extLst>
              <a:ext uri="{FF2B5EF4-FFF2-40B4-BE49-F238E27FC236}">
                <a16:creationId xmlns:a16="http://schemas.microsoft.com/office/drawing/2014/main" id="{DEEBF040-2F79-4AEE-982E-A9C6CBBAB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310" y="3429000"/>
            <a:ext cx="3396902" cy="22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0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E809-22D9-4DFE-AF8C-79203A22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6600" dirty="0">
                <a:latin typeface="Harry P" panose="00000400000000000000" pitchFamily="2" charset="0"/>
              </a:rPr>
              <a:t>Integers and floats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1B76A-787D-4636-9EA8-F93EFCAF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Harry P" panose="00000400000000000000" pitchFamily="2" charset="0"/>
              </a:rPr>
              <a:t>Integers are whole numbers</a:t>
            </a:r>
          </a:p>
          <a:p>
            <a:r>
              <a:rPr lang="en-CA" dirty="0">
                <a:latin typeface="Harry P" panose="00000400000000000000" pitchFamily="2" charset="0"/>
              </a:rPr>
              <a:t>Floats are fractions (numbers with a decimal)</a:t>
            </a:r>
          </a:p>
          <a:p>
            <a:r>
              <a:rPr lang="en-CA" dirty="0">
                <a:latin typeface="Harry P" panose="00000400000000000000" pitchFamily="2" charset="0"/>
              </a:rPr>
              <a:t>Addition +</a:t>
            </a:r>
          </a:p>
          <a:p>
            <a:r>
              <a:rPr lang="en-CA" dirty="0">
                <a:latin typeface="Harry P" panose="00000400000000000000" pitchFamily="2" charset="0"/>
              </a:rPr>
              <a:t>Subtraction –</a:t>
            </a:r>
          </a:p>
          <a:p>
            <a:r>
              <a:rPr lang="en-CA" dirty="0">
                <a:latin typeface="Harry P" panose="00000400000000000000" pitchFamily="2" charset="0"/>
              </a:rPr>
              <a:t>Multiplication *</a:t>
            </a:r>
          </a:p>
          <a:p>
            <a:r>
              <a:rPr lang="en-CA" dirty="0">
                <a:latin typeface="Harry P" panose="00000400000000000000" pitchFamily="2" charset="0"/>
              </a:rPr>
              <a:t>Division /</a:t>
            </a:r>
          </a:p>
          <a:p>
            <a:r>
              <a:rPr lang="en-CA" dirty="0">
                <a:latin typeface="Harry P" panose="00000400000000000000" pitchFamily="2" charset="0"/>
              </a:rPr>
              <a:t>Exponents **</a:t>
            </a:r>
          </a:p>
          <a:p>
            <a:r>
              <a:rPr lang="en-CA" dirty="0">
                <a:latin typeface="Harry P" panose="00000400000000000000" pitchFamily="2" charset="0"/>
              </a:rPr>
              <a:t>Order of operation </a:t>
            </a:r>
          </a:p>
          <a:p>
            <a:endParaRPr lang="en-CA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A9BACD-5A53-435E-BBE1-AAF8EA6CF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7" y="1690688"/>
            <a:ext cx="5996873" cy="40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75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4D6D-16D9-4F6D-A58D-3CC29D8B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800" dirty="0">
                <a:latin typeface="Harry P" panose="00000400000000000000" pitchFamily="2" charset="0"/>
              </a:rPr>
              <a:t>Integers and floats </a:t>
            </a:r>
            <a:endParaRPr lang="en-CA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69588-0AB8-4CF6-A433-CD39629DD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3127375"/>
          </a:xfrm>
        </p:spPr>
        <p:txBody>
          <a:bodyPr/>
          <a:lstStyle/>
          <a:p>
            <a:r>
              <a:rPr lang="en-CA" dirty="0"/>
              <a:t>These can be confused with strings, hence the (str) function</a:t>
            </a:r>
          </a:p>
          <a:p>
            <a:endParaRPr lang="en-CA" dirty="0"/>
          </a:p>
          <a:p>
            <a:r>
              <a:rPr lang="en-CA" dirty="0"/>
              <a:t>This is not needed when using a f-string</a:t>
            </a:r>
          </a:p>
          <a:p>
            <a:endParaRPr lang="en-CA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2A7D7924-5027-4476-8E07-1158E98FB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3441736"/>
            <a:ext cx="5151056" cy="1909820"/>
          </a:xfrm>
          <a:prstGeom prst="rect">
            <a:avLst/>
          </a:prstGeom>
        </p:spPr>
      </p:pic>
      <p:pic>
        <p:nvPicPr>
          <p:cNvPr id="7" name="Picture 6" descr="A picture containing cake, table, many, food&#10;&#10;Description automatically generated">
            <a:extLst>
              <a:ext uri="{FF2B5EF4-FFF2-40B4-BE49-F238E27FC236}">
                <a16:creationId xmlns:a16="http://schemas.microsoft.com/office/drawing/2014/main" id="{B9971989-6808-4092-90D2-F7FCC0FE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50" y="2968366"/>
            <a:ext cx="3381375" cy="3381375"/>
          </a:xfrm>
          <a:prstGeom prst="rect">
            <a:avLst/>
          </a:prstGeom>
        </p:spPr>
      </p:pic>
      <p:pic>
        <p:nvPicPr>
          <p:cNvPr id="9" name="Picture 8" descr="A picture containing black, white&#10;&#10;Description automatically generated">
            <a:extLst>
              <a:ext uri="{FF2B5EF4-FFF2-40B4-BE49-F238E27FC236}">
                <a16:creationId xmlns:a16="http://schemas.microsoft.com/office/drawing/2014/main" id="{E76153F0-4D33-40E9-A78F-D4231BD1E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09" y="5351556"/>
            <a:ext cx="2943288" cy="13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42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3EB0-B585-4A80-89D4-33AC3F47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6000" dirty="0">
                <a:latin typeface="Harry P" panose="00000400000000000000" pitchFamily="2" charset="0"/>
              </a:rPr>
              <a:t>Underscore in Numbers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709F3-B4FF-4913-824D-5E1E3535A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7" y="2096755"/>
            <a:ext cx="10515600" cy="10770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200" dirty="0">
                <a:latin typeface="Harry P" panose="00000400000000000000" pitchFamily="2" charset="0"/>
              </a:rPr>
              <a:t>Make large numbers easier to read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91CF978-4152-4794-B9BE-55C804B9E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81" y="3429000"/>
            <a:ext cx="7569859" cy="1532550"/>
          </a:xfrm>
          <a:prstGeom prst="rect">
            <a:avLst/>
          </a:prstGeom>
        </p:spPr>
      </p:pic>
      <p:pic>
        <p:nvPicPr>
          <p:cNvPr id="9" name="Picture 8" descr="A picture containing snow, drawing&#10;&#10;Description automatically generated">
            <a:extLst>
              <a:ext uri="{FF2B5EF4-FFF2-40B4-BE49-F238E27FC236}">
                <a16:creationId xmlns:a16="http://schemas.microsoft.com/office/drawing/2014/main" id="{C3A630EC-37B8-416C-9DA7-151E5DCDB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9" b="23721"/>
          <a:stretch/>
        </p:blipFill>
        <p:spPr>
          <a:xfrm>
            <a:off x="9644383" y="531739"/>
            <a:ext cx="1805110" cy="1956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4104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6DF5C-0F27-4DA7-BF37-CB578ABEC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594" y="4859633"/>
            <a:ext cx="10515600" cy="885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000" dirty="0">
                <a:latin typeface="Harry P" panose="00000400000000000000" pitchFamily="2" charset="0"/>
              </a:rPr>
              <a:t>Multiple Assignment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F15ED9A-56BB-4A31-AD48-710DEE9DC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94" y="493261"/>
            <a:ext cx="7598969" cy="1905971"/>
          </a:xfrm>
          <a:prstGeom prst="rect">
            <a:avLst/>
          </a:prstGeom>
        </p:spPr>
      </p:pic>
      <p:pic>
        <p:nvPicPr>
          <p:cNvPr id="7" name="Picture 6" descr="A picture containing room&#10;&#10;Description automatically generated">
            <a:extLst>
              <a:ext uri="{FF2B5EF4-FFF2-40B4-BE49-F238E27FC236}">
                <a16:creationId xmlns:a16="http://schemas.microsoft.com/office/drawing/2014/main" id="{510ABFC0-D1BC-4058-AD5D-541A11CA1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94" y="2399232"/>
            <a:ext cx="3128906" cy="2146962"/>
          </a:xfrm>
          <a:prstGeom prst="rect">
            <a:avLst/>
          </a:prstGeom>
        </p:spPr>
      </p:pic>
      <p:pic>
        <p:nvPicPr>
          <p:cNvPr id="11" name="Picture 10" descr="A picture containing box&#10;&#10;Description automatically generated">
            <a:extLst>
              <a:ext uri="{FF2B5EF4-FFF2-40B4-BE49-F238E27FC236}">
                <a16:creationId xmlns:a16="http://schemas.microsoft.com/office/drawing/2014/main" id="{AED8066F-C53D-4C7C-86B2-66553CB65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49" y="2616404"/>
            <a:ext cx="3128906" cy="31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8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C631-82C4-480E-BA68-9E64D478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17" y="482083"/>
            <a:ext cx="10515600" cy="1325563"/>
          </a:xfrm>
        </p:spPr>
        <p:txBody>
          <a:bodyPr/>
          <a:lstStyle/>
          <a:p>
            <a:pPr algn="ctr"/>
            <a:r>
              <a:rPr lang="en-CA" sz="6600" dirty="0">
                <a:latin typeface="Harry P" panose="00000400000000000000" pitchFamily="2" charset="0"/>
              </a:rPr>
              <a:t>Game</a:t>
            </a:r>
            <a:r>
              <a:rPr lang="en-CA" dirty="0"/>
              <a:t> </a:t>
            </a:r>
          </a:p>
        </p:txBody>
      </p:sp>
      <p:pic>
        <p:nvPicPr>
          <p:cNvPr id="5" name="Content Placeholder 4" descr="A picture containing monitor, sitting, screen&#10;&#10;Description automatically generated">
            <a:extLst>
              <a:ext uri="{FF2B5EF4-FFF2-40B4-BE49-F238E27FC236}">
                <a16:creationId xmlns:a16="http://schemas.microsoft.com/office/drawing/2014/main" id="{9BB050B6-905E-4B6F-A42A-BF0A1F3FC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8" y="2970302"/>
            <a:ext cx="10981304" cy="3522573"/>
          </a:xfrm>
        </p:spPr>
      </p:pic>
      <p:pic>
        <p:nvPicPr>
          <p:cNvPr id="5122" name="Picture 2" descr="Image result for harry potter hat">
            <a:extLst>
              <a:ext uri="{FF2B5EF4-FFF2-40B4-BE49-F238E27FC236}">
                <a16:creationId xmlns:a16="http://schemas.microsoft.com/office/drawing/2014/main" id="{1FB1FAB4-E142-4F33-B712-E04EA093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273"/>
            <a:ext cx="2351567" cy="23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harry potter hat">
            <a:extLst>
              <a:ext uri="{FF2B5EF4-FFF2-40B4-BE49-F238E27FC236}">
                <a16:creationId xmlns:a16="http://schemas.microsoft.com/office/drawing/2014/main" id="{0B3DCA63-31C3-45F3-B3A6-BD943790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15" y="142273"/>
            <a:ext cx="3539068" cy="265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1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uilding, sitting, table, man&#10;&#10;Description automatically generated">
            <a:extLst>
              <a:ext uri="{FF2B5EF4-FFF2-40B4-BE49-F238E27FC236}">
                <a16:creationId xmlns:a16="http://schemas.microsoft.com/office/drawing/2014/main" id="{7101AA0E-BC1F-4BF6-9451-86EB16EC9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" r="20470" b="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7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EA6A7-A717-465E-9F36-CF06E17EB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000" dirty="0">
                <a:latin typeface="Harry P" panose="00000400000000000000" pitchFamily="2" charset="0"/>
              </a:rPr>
              <a:t>Thank you for participating!</a:t>
            </a:r>
          </a:p>
          <a:p>
            <a:pPr marL="0" indent="0" algn="ctr">
              <a:buNone/>
            </a:pPr>
            <a:endParaRPr lang="en-CA" sz="4000" dirty="0">
              <a:latin typeface="Harry P" panose="00000400000000000000" pitchFamily="2" charset="0"/>
            </a:endParaRPr>
          </a:p>
          <a:p>
            <a:pPr marL="0" indent="0" algn="ctr">
              <a:buNone/>
            </a:pPr>
            <a:r>
              <a:rPr lang="en-CA" sz="4000" dirty="0">
                <a:latin typeface="Harry P" panose="00000400000000000000" pitchFamily="2" charset="0"/>
              </a:rPr>
              <a:t>I hope you had fun and learned a lot of neat things about Python!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190653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indoor, holding, man&#10;&#10;Description automatically generated">
            <a:extLst>
              <a:ext uri="{FF2B5EF4-FFF2-40B4-BE49-F238E27FC236}">
                <a16:creationId xmlns:a16="http://schemas.microsoft.com/office/drawing/2014/main" id="{27798D8D-EA68-46DE-9BB8-AE2A09CC5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r="28679" b="-1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438B5B49-949E-45A0-947E-38AF772A6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44" y="1695556"/>
            <a:ext cx="4378452" cy="1095375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Imprint MT Shadow" panose="04020605060303030202" pitchFamily="82" charset="0"/>
              </a:rPr>
              <a:t>Variables are containers that have names and hold variables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1A632-E807-4B04-8199-253C9846D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83" y="3338619"/>
            <a:ext cx="33051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32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picture containing building, brick, black, green&#10;&#10;Description automatically generated">
            <a:extLst>
              <a:ext uri="{FF2B5EF4-FFF2-40B4-BE49-F238E27FC236}">
                <a16:creationId xmlns:a16="http://schemas.microsoft.com/office/drawing/2014/main" id="{FA2278E5-E577-4219-8420-48D64F582E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7" r="20978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D3E1F-B40A-4F14-A163-41CF3620C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Harry P" panose="00000400000000000000" pitchFamily="2" charset="0"/>
              </a:rPr>
              <a:t>What is Python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2718F-1D6C-4B85-ACA4-20A5D0C44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502151"/>
            <a:ext cx="10697036" cy="273016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is an interpreted, interactive, object-oriented programming language.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incorporates modules, exceptions, dynamic typing, very high level dynamic data types, and classes.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combines remarkable power with very clear syntax. It has interfaces to many system calls and libraries, as well as to various window systems, and is extensible in C or C++.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also usable as an extension language for applications that need a programmable interface.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Finally, Python is portable: it runs on many Unix variants, on the Mac, and on Windows 2000 and later.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768304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arge building in the background&#10;&#10;Description automatically generated">
            <a:extLst>
              <a:ext uri="{FF2B5EF4-FFF2-40B4-BE49-F238E27FC236}">
                <a16:creationId xmlns:a16="http://schemas.microsoft.com/office/drawing/2014/main" id="{9BE99CFA-A310-49D3-9F29-C81AF2A56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1462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411E34F-E163-49CD-8BC8-F476F208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CA" sz="4800" dirty="0">
                <a:solidFill>
                  <a:srgbClr val="FFFFFF"/>
                </a:solidFill>
                <a:latin typeface="Harry P" panose="00000400000000000000" pitchFamily="2" charset="0"/>
              </a:rPr>
              <a:t>Variables</a:t>
            </a:r>
          </a:p>
        </p:txBody>
      </p:sp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FC99A-AFC8-490C-AE0F-0B759525D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Variables can’t start with a number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Variables can’t have spaces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Variable names can’t be reserved Python commands </a:t>
            </a:r>
          </a:p>
          <a:p>
            <a:endParaRPr lang="en-CA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340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044B17-2C4E-4F33-B40D-32A7021C3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150050" y="5448596"/>
            <a:ext cx="8111563" cy="11850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Imprint MT Shadow" panose="04020605060303030202" pitchFamily="82" charset="0"/>
              </a:rPr>
              <a:t>Variables can be used in different ways</a:t>
            </a:r>
            <a:endParaRPr lang="en-CA" sz="3600" dirty="0">
              <a:latin typeface="Imprint MT Shadow" panose="04020605060303030202" pitchFamily="82" charset="0"/>
            </a:endParaRPr>
          </a:p>
        </p:txBody>
      </p:sp>
      <p:pic>
        <p:nvPicPr>
          <p:cNvPr id="10" name="Picture 9" descr="A picture containing clock, black, room, meter&#10;&#10;Description automatically generated">
            <a:extLst>
              <a:ext uri="{FF2B5EF4-FFF2-40B4-BE49-F238E27FC236}">
                <a16:creationId xmlns:a16="http://schemas.microsoft.com/office/drawing/2014/main" id="{7580DB8C-5515-4438-BE4D-4A946F04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99" y="2494960"/>
            <a:ext cx="3414116" cy="117489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BDF3D-7E4E-4C73-91C8-0A68A9F3B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50" y="3642129"/>
            <a:ext cx="3414116" cy="1251843"/>
          </a:xfrm>
          <a:prstGeom prst="rect">
            <a:avLst/>
          </a:prstGeom>
        </p:spPr>
      </p:pic>
      <p:pic>
        <p:nvPicPr>
          <p:cNvPr id="14" name="Picture 13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1A9BAD3-9594-4B65-B95D-1A14DAD0A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21" y="2492243"/>
            <a:ext cx="3155337" cy="1410152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E9C5EC-324B-44DC-BB5C-F55515631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22" y="3902395"/>
            <a:ext cx="3155336" cy="1251844"/>
          </a:xfrm>
          <a:prstGeom prst="rect">
            <a:avLst/>
          </a:prstGeom>
        </p:spPr>
      </p:pic>
      <p:pic>
        <p:nvPicPr>
          <p:cNvPr id="18" name="Picture 17" descr="A picture containing indoor, table, sitting, wooden&#10;&#10;Description automatically generated">
            <a:extLst>
              <a:ext uri="{FF2B5EF4-FFF2-40B4-BE49-F238E27FC236}">
                <a16:creationId xmlns:a16="http://schemas.microsoft.com/office/drawing/2014/main" id="{CF707975-AF3A-439C-B01A-11F43B749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59" y="170615"/>
            <a:ext cx="8111563" cy="2054670"/>
          </a:xfrm>
          <a:prstGeom prst="rect">
            <a:avLst/>
          </a:prstGeom>
        </p:spPr>
      </p:pic>
      <p:pic>
        <p:nvPicPr>
          <p:cNvPr id="22" name="Picture 21" descr="A picture containing black, clock&#10;&#10;Description automatically generated">
            <a:extLst>
              <a:ext uri="{FF2B5EF4-FFF2-40B4-BE49-F238E27FC236}">
                <a16:creationId xmlns:a16="http://schemas.microsoft.com/office/drawing/2014/main" id="{5278E98C-4A34-4532-9A4C-494F3B512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5" y="2496232"/>
            <a:ext cx="3687069" cy="1091706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A63D5F-2FCF-4C60-B524-D487F1163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6" y="3529932"/>
            <a:ext cx="3697488" cy="129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4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45DEB4-8974-4410-9539-36CF5433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156949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en-CA" sz="4800" dirty="0">
                <a:latin typeface="Harry P" panose="00000400000000000000" pitchFamily="2" charset="0"/>
              </a:rPr>
              <a:t>Variables </a:t>
            </a:r>
          </a:p>
        </p:txBody>
      </p:sp>
      <p:pic>
        <p:nvPicPr>
          <p:cNvPr id="11" name="Content Placeholder 10" descr="A picture containing rug&#10;&#10;Description automatically generated">
            <a:extLst>
              <a:ext uri="{FF2B5EF4-FFF2-40B4-BE49-F238E27FC236}">
                <a16:creationId xmlns:a16="http://schemas.microsoft.com/office/drawing/2014/main" id="{19950E07-AA09-46DB-9379-E19F138D3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36" y="1852345"/>
            <a:ext cx="6544562" cy="3718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C81B9F-DB1B-4504-88ED-D6AF3BA4A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371600"/>
          </a:xfrm>
        </p:spPr>
        <p:txBody>
          <a:bodyPr/>
          <a:lstStyle/>
          <a:p>
            <a:r>
              <a:rPr lang="en-CA" sz="3200" dirty="0">
                <a:latin typeface="Gabriola" panose="04040605051002020D02" pitchFamily="82" charset="0"/>
              </a:rPr>
              <a:t>Variables are containers that hold information</a:t>
            </a:r>
          </a:p>
          <a:p>
            <a:endParaRPr lang="en-CA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F09FC1-EF5E-4645-BF35-922F57821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7" y="3239959"/>
            <a:ext cx="3932237" cy="1553925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BE12720-8DDB-4D4C-9BFE-6E5F0757C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7" y="4793884"/>
            <a:ext cx="3932237" cy="15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55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831C97-4168-42EF-8EFB-9FD496E6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06" y="-69616"/>
            <a:ext cx="4297381" cy="1129601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Harry P" panose="00000400000000000000" pitchFamily="2" charset="0"/>
              </a:rPr>
              <a:t>Strings and Formatting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937E99-12AB-4671-B2AC-B773F2E75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0216" y="1334067"/>
            <a:ext cx="3932237" cy="2409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Gabriola" panose="04040605051002020D02" pitchFamily="82" charset="0"/>
              </a:rPr>
              <a:t>Strings are basically text (unlike numbers, code,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Gabriola" panose="04040605051002020D02" pitchFamily="82" charset="0"/>
              </a:rPr>
              <a:t>Strings can have a single ‘’ or double “” quote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Gabriola" panose="04040605051002020D02" pitchFamily="82" charset="0"/>
              </a:rPr>
              <a:t>Strings can be formatted and combined </a:t>
            </a:r>
          </a:p>
          <a:p>
            <a:endParaRPr lang="en-CA" dirty="0"/>
          </a:p>
        </p:txBody>
      </p:sp>
      <p:pic>
        <p:nvPicPr>
          <p:cNvPr id="51" name="Picture 50" descr="A screen shot of a computer&#10;&#10;Description automatically generated">
            <a:extLst>
              <a:ext uri="{FF2B5EF4-FFF2-40B4-BE49-F238E27FC236}">
                <a16:creationId xmlns:a16="http://schemas.microsoft.com/office/drawing/2014/main" id="{7EDF35D0-5438-40E8-8617-3B277F21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46" y="685425"/>
            <a:ext cx="4074872" cy="2494503"/>
          </a:xfrm>
          <a:prstGeom prst="rect">
            <a:avLst/>
          </a:prstGeom>
        </p:spPr>
      </p:pic>
      <p:pic>
        <p:nvPicPr>
          <p:cNvPr id="57" name="Picture 56" descr="A close up of a screen&#10;&#10;Description automatically generated">
            <a:extLst>
              <a:ext uri="{FF2B5EF4-FFF2-40B4-BE49-F238E27FC236}">
                <a16:creationId xmlns:a16="http://schemas.microsoft.com/office/drawing/2014/main" id="{4F32E16F-55CF-45CB-8C85-765708514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08" y="3429000"/>
            <a:ext cx="2797748" cy="2082766"/>
          </a:xfrm>
          <a:prstGeom prst="rect">
            <a:avLst/>
          </a:prstGeom>
        </p:spPr>
      </p:pic>
      <p:pic>
        <p:nvPicPr>
          <p:cNvPr id="61" name="Content Placeholder 60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3C432FF-AC31-40D9-967B-234745AAD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97" y="3647898"/>
            <a:ext cx="3539312" cy="2910101"/>
          </a:xfrm>
        </p:spPr>
      </p:pic>
    </p:spTree>
    <p:extLst>
      <p:ext uri="{BB962C8B-B14F-4D97-AF65-F5344CB8AC3E}">
        <p14:creationId xmlns:p14="http://schemas.microsoft.com/office/powerpoint/2010/main" val="211930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yellow, red, colorful, door&#10;&#10;Description automatically generated">
            <a:extLst>
              <a:ext uri="{FF2B5EF4-FFF2-40B4-BE49-F238E27FC236}">
                <a16:creationId xmlns:a16="http://schemas.microsoft.com/office/drawing/2014/main" id="{7740C04F-293F-4ECC-9817-8BC22A06B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800" y="663972"/>
            <a:ext cx="6622230" cy="5213445"/>
          </a:xfr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8779DBB5-0A82-4FA3-88D3-DEF61075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" y="1023582"/>
            <a:ext cx="5166000" cy="2405418"/>
          </a:xfrm>
          <a:prstGeom prst="rect">
            <a:avLst/>
          </a:prstGeom>
        </p:spPr>
      </p:pic>
      <p:pic>
        <p:nvPicPr>
          <p:cNvPr id="14" name="Picture 13" descr="A close up of a screen&#10;&#10;Description automatically generated">
            <a:extLst>
              <a:ext uri="{FF2B5EF4-FFF2-40B4-BE49-F238E27FC236}">
                <a16:creationId xmlns:a16="http://schemas.microsoft.com/office/drawing/2014/main" id="{6669F2E1-B450-4D75-BF8C-AB8C2BA5B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1" y="3414324"/>
            <a:ext cx="4366113" cy="21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1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building, indoor, large, sitting&#10;&#10;Description automatically generated">
            <a:extLst>
              <a:ext uri="{FF2B5EF4-FFF2-40B4-BE49-F238E27FC236}">
                <a16:creationId xmlns:a16="http://schemas.microsoft.com/office/drawing/2014/main" id="{786FDE59-3EA4-49ED-9AB1-61CBF01A1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8" b="20505"/>
          <a:stretch/>
        </p:blipFill>
        <p:spPr>
          <a:xfrm>
            <a:off x="20" y="0"/>
            <a:ext cx="12191980" cy="3892963"/>
          </a:xfrm>
          <a:prstGeom prst="rect">
            <a:avLst/>
          </a:prstGeom>
        </p:spPr>
      </p:pic>
      <p:sp>
        <p:nvSpPr>
          <p:cNvPr id="27" name="Rectangle 22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23FBE03-1028-473B-BED5-422CF094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985" y="3880123"/>
            <a:ext cx="5914029" cy="69210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latin typeface="Harry P" panose="00000400000000000000" pitchFamily="2" charset="0"/>
              </a:rPr>
              <a:t>Using f-strings (formatted strings)</a:t>
            </a:r>
          </a:p>
        </p:txBody>
      </p:sp>
      <p:cxnSp>
        <p:nvCxnSpPr>
          <p:cNvPr id="28" name="Straight Connector 24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id="{4BFFA4C5-09CB-486F-B81A-462B72F7C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74" y="4658704"/>
            <a:ext cx="8584433" cy="1088180"/>
          </a:xfrm>
          <a:prstGeom prst="rect">
            <a:avLst/>
          </a:prstGeom>
        </p:spPr>
      </p:pic>
      <p:pic>
        <p:nvPicPr>
          <p:cNvPr id="14" name="Picture 13" descr="A picture containing screenshot, laptop, cat&#10;&#10;Description automatically generated">
            <a:extLst>
              <a:ext uri="{FF2B5EF4-FFF2-40B4-BE49-F238E27FC236}">
                <a16:creationId xmlns:a16="http://schemas.microsoft.com/office/drawing/2014/main" id="{93DB5A5C-6A27-4331-A317-3187A8F15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74" y="5739313"/>
            <a:ext cx="8584425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78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299</Words>
  <Application>Microsoft Macintosh PowerPoint</Application>
  <PresentationFormat>Widescreen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Gabriola</vt:lpstr>
      <vt:lpstr>Harry P</vt:lpstr>
      <vt:lpstr>Imprint MT Shadow</vt:lpstr>
      <vt:lpstr>Tw Cen MT</vt:lpstr>
      <vt:lpstr>Office Theme</vt:lpstr>
      <vt:lpstr>HOGWARTS PYTHON</vt:lpstr>
      <vt:lpstr>PowerPoint Presentation</vt:lpstr>
      <vt:lpstr>What is Python</vt:lpstr>
      <vt:lpstr>Variables</vt:lpstr>
      <vt:lpstr>PowerPoint Presentation</vt:lpstr>
      <vt:lpstr>Variables </vt:lpstr>
      <vt:lpstr>Strings and Formatting</vt:lpstr>
      <vt:lpstr>PowerPoint Presentation</vt:lpstr>
      <vt:lpstr>Using f-strings (formatted strings)</vt:lpstr>
      <vt:lpstr>Using a join instead of an f-string </vt:lpstr>
      <vt:lpstr>Whitespace and strip</vt:lpstr>
      <vt:lpstr>Integers and floats </vt:lpstr>
      <vt:lpstr>Integers and floats </vt:lpstr>
      <vt:lpstr>Underscore in Numbers </vt:lpstr>
      <vt:lpstr>PowerPoint Presentation</vt:lpstr>
      <vt:lpstr>Game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HOGWARTS PYTHON</dc:title>
  <dc:creator>Raymond Barrios</dc:creator>
  <cp:lastModifiedBy>Sidney Shapiro</cp:lastModifiedBy>
  <cp:revision>3</cp:revision>
  <dcterms:created xsi:type="dcterms:W3CDTF">2020-03-20T19:15:23Z</dcterms:created>
  <dcterms:modified xsi:type="dcterms:W3CDTF">2020-03-21T01:50:31Z</dcterms:modified>
</cp:coreProperties>
</file>